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261" r:id="rId3"/>
    <p:sldId id="260" r:id="rId4"/>
    <p:sldId id="259" r:id="rId5"/>
    <p:sldId id="258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A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0CA8B-2218-489E-8DDD-C0F7C78633CF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C9428-4790-4101-A240-B78EDEE10AE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94310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/>
              <a:t>Faça clique para editar o estilo</a:t>
            </a:r>
            <a:endParaRPr kumimoji="0" lang="en-US"/>
          </a:p>
        </p:txBody>
      </p: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B50-BF75-42C4-A454-6D5E9512F1BD}" type="datetime1">
              <a:rPr lang="pt-PT" smtClean="0"/>
              <a:t>20/02/2020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1695-9F43-46D7-A4EA-76B0486CC1E1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5E15-102A-40E5-8752-0A2774367D9B}" type="datetime1">
              <a:rPr lang="pt-PT" smtClean="0"/>
              <a:t>20/02/2020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1695-9F43-46D7-A4EA-76B0486CC1E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A030-798F-4B87-8503-ED9E21F1A468}" type="datetime1">
              <a:rPr lang="pt-PT" smtClean="0"/>
              <a:t>20/02/2020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1695-9F43-46D7-A4EA-76B0486CC1E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08BD-CA30-4C51-91DA-B01882E2DA24}" type="datetime1">
              <a:rPr lang="pt-PT" smtClean="0"/>
              <a:t>20/02/2020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1695-9F43-46D7-A4EA-76B0486CC1E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D916-FE31-4A04-844D-7F1AE31F5607}" type="datetime1">
              <a:rPr lang="pt-PT" smtClean="0"/>
              <a:t>20/02/2020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1695-9F43-46D7-A4EA-76B0486CC1E1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9BE1-EF57-4382-8E56-96E2095FC4A1}" type="datetime1">
              <a:rPr lang="pt-PT" smtClean="0"/>
              <a:t>20/02/2020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1695-9F43-46D7-A4EA-76B0486CC1E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9E1A-66FF-42FA-8693-9D78EAF50282}" type="datetime1">
              <a:rPr lang="pt-PT" smtClean="0"/>
              <a:t>20/02/2020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1695-9F43-46D7-A4EA-76B0486CC1E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B274-FBBD-46C8-8789-78B43B194E43}" type="datetime1">
              <a:rPr lang="pt-PT" smtClean="0"/>
              <a:t>20/02/2020</a:t>
            </a:fld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831695-9F43-46D7-A4EA-76B0486CC1E1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Marcador de Posição do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6A05-65E8-4B8A-988E-06BC5B0C3F22}" type="datetime1">
              <a:rPr lang="pt-PT" smtClean="0"/>
              <a:t>20/02/2020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1695-9F43-46D7-A4EA-76B0486CC1E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19CA-E835-45E1-BC31-5EDBB80DD039}" type="datetime1">
              <a:rPr lang="pt-PT" smtClean="0"/>
              <a:t>20/02/2020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E831695-9F43-46D7-A4EA-76B0486CC1E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5142484-1438-4199-A4A7-EF30A0C48ADD}" type="datetime1">
              <a:rPr lang="pt-PT" smtClean="0"/>
              <a:t>20/02/2020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1695-9F43-46D7-A4EA-76B0486CC1E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/>
              <a:t>Clique para editar os estilos</a:t>
            </a:r>
          </a:p>
          <a:p>
            <a:pPr lvl="1" eaLnBrk="1" latinLnBrk="0" hangingPunct="1"/>
            <a:r>
              <a:rPr kumimoji="0" lang="pt-PT"/>
              <a:t>Segundo nível</a:t>
            </a:r>
          </a:p>
          <a:p>
            <a:pPr lvl="2" eaLnBrk="1" latinLnBrk="0" hangingPunct="1"/>
            <a:r>
              <a:rPr kumimoji="0" lang="pt-PT"/>
              <a:t>Terceiro nível</a:t>
            </a:r>
          </a:p>
          <a:p>
            <a:pPr lvl="3" eaLnBrk="1" latinLnBrk="0" hangingPunct="1"/>
            <a:r>
              <a:rPr kumimoji="0" lang="pt-PT"/>
              <a:t>Quarto nível</a:t>
            </a:r>
          </a:p>
          <a:p>
            <a:pPr lvl="4" eaLnBrk="1" latinLnBrk="0" hangingPunct="1"/>
            <a:r>
              <a:rPr kumimoji="0" lang="pt-PT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7F3BE5E-9117-4455-9D3A-F8F60D9DD895}" type="datetime1">
              <a:rPr lang="pt-PT" smtClean="0"/>
              <a:t>20/02/2020</a:t>
            </a:fld>
            <a:endParaRPr lang="pt-PT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E831695-9F43-46D7-A4EA-76B0486CC1E1}" type="slidenum">
              <a:rPr lang="pt-PT" smtClean="0"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14149651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7776864" cy="2545936"/>
          </a:xfrm>
        </p:spPr>
        <p:txBody>
          <a:bodyPr>
            <a:normAutofit fontScale="90000"/>
          </a:bodyPr>
          <a:lstStyle/>
          <a:p>
            <a:pPr algn="ctr"/>
            <a:r>
              <a:rPr lang="pt-PT" sz="2700" i="1" u="sng" dirty="0">
                <a:solidFill>
                  <a:srgbClr val="00B0F0"/>
                </a:solidFill>
              </a:rPr>
              <a:t>o cinema na escola </a:t>
            </a:r>
            <a:br>
              <a:rPr lang="pt-PT" sz="2700" i="1" u="sng" dirty="0">
                <a:solidFill>
                  <a:srgbClr val="00B0F0"/>
                </a:solidFill>
              </a:rPr>
            </a:br>
            <a:br>
              <a:rPr lang="pt-PT" sz="2700" dirty="0">
                <a:solidFill>
                  <a:srgbClr val="00B0F0"/>
                </a:solidFill>
              </a:rPr>
            </a:br>
            <a:r>
              <a:rPr lang="pt-PT" sz="27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análise artística do filme </a:t>
            </a:r>
            <a:br>
              <a:rPr lang="pt-PT" sz="27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pt-PT" sz="3600" dirty="0">
                <a:solidFill>
                  <a:srgbClr val="00B0F0"/>
                </a:solidFill>
              </a:rPr>
            </a:br>
            <a:r>
              <a:rPr lang="pt-PT" sz="3600" dirty="0">
                <a:solidFill>
                  <a:srgbClr val="00B0F0"/>
                </a:solidFill>
              </a:rPr>
              <a:t>“história triste com um final feliz”</a:t>
            </a:r>
            <a:br>
              <a:rPr lang="pt-PT" sz="3600" dirty="0">
                <a:solidFill>
                  <a:srgbClr val="00B0F0"/>
                </a:solidFill>
              </a:rPr>
            </a:br>
            <a:r>
              <a:rPr lang="pt-PT" sz="3600" dirty="0">
                <a:solidFill>
                  <a:srgbClr val="00B0F0"/>
                </a:solidFill>
              </a:rPr>
              <a:t>de regina pessoa</a:t>
            </a:r>
            <a:br>
              <a:rPr lang="pt-PT" sz="2800" dirty="0">
                <a:solidFill>
                  <a:srgbClr val="00B0F0"/>
                </a:solidFill>
              </a:rPr>
            </a:br>
            <a:endParaRPr lang="pt-PT" sz="2800" dirty="0">
              <a:solidFill>
                <a:srgbClr val="00B0F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976" y="3547360"/>
            <a:ext cx="6480048" cy="2472680"/>
          </a:xfrm>
        </p:spPr>
        <p:txBody>
          <a:bodyPr/>
          <a:lstStyle/>
          <a:p>
            <a:pPr algn="ctr"/>
            <a:r>
              <a:rPr lang="pt-PT" dirty="0"/>
              <a:t>Autores</a:t>
            </a:r>
          </a:p>
          <a:p>
            <a:pPr algn="ctr"/>
            <a:r>
              <a:rPr lang="pt-PT" dirty="0"/>
              <a:t>Guerreiro e Gameover45one</a:t>
            </a:r>
          </a:p>
        </p:txBody>
      </p:sp>
      <p:pic>
        <p:nvPicPr>
          <p:cNvPr id="4" name="Imagem 3" descr="C:\Users\aluno\Desktop\myAvatar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3386"/>
            <a:ext cx="1155005" cy="92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C:\Users\aluno\Desktop\myAvatar (2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96" y="3907772"/>
            <a:ext cx="1040063" cy="889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27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rgbClr val="00B0F0"/>
                </a:solidFill>
              </a:rPr>
              <a:t>Escala de planos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pt-PT" dirty="0"/>
              <a:t>Plano de pormenor:</a:t>
            </a:r>
          </a:p>
          <a:p>
            <a:pPr marL="36576" indent="0">
              <a:buNone/>
            </a:pPr>
            <a:endParaRPr lang="pt-PT" dirty="0"/>
          </a:p>
          <a:p>
            <a:pPr marL="36576" indent="0">
              <a:buNone/>
            </a:pPr>
            <a:r>
              <a:rPr lang="pt-PT" dirty="0"/>
              <a:t>Este plano tem a simples função de prender a atenção nos detalhes do rosto do personagem.</a:t>
            </a:r>
          </a:p>
          <a:p>
            <a:pPr marL="36576" indent="0">
              <a:buNone/>
            </a:pPr>
            <a:endParaRPr lang="pt-PT" dirty="0"/>
          </a:p>
          <a:p>
            <a:pPr marL="36576" indent="0">
              <a:buNone/>
            </a:pPr>
            <a:r>
              <a:rPr lang="pt-PT" dirty="0"/>
              <a:t>-Nesta cena, o plano serve para dar um valor simbólico ou fantástico ao protagonista. </a:t>
            </a:r>
          </a:p>
          <a:p>
            <a:pPr marL="36576" indent="0">
              <a:buNone/>
            </a:pPr>
            <a:endParaRPr lang="pt-PT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9BE1-EF57-4382-8E56-96E2095FC4A1}" type="datetime1">
              <a:rPr lang="pt-PT" smtClean="0"/>
              <a:t>20/02/2020</a:t>
            </a:fld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1695-9F43-46D7-A4EA-76B0486CC1E1}" type="slidenum">
              <a:rPr lang="pt-PT" smtClean="0"/>
              <a:t>10</a:t>
            </a:fld>
            <a:endParaRPr lang="pt-PT"/>
          </a:p>
        </p:txBody>
      </p:sp>
      <p:pic>
        <p:nvPicPr>
          <p:cNvPr id="7" name="Marcador de Posição de Conteúdo 6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65437" y="3140968"/>
            <a:ext cx="3657600" cy="261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0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800" dirty="0">
                <a:solidFill>
                  <a:srgbClr val="00B0F0"/>
                </a:solidFill>
              </a:rPr>
              <a:t>Ideias principais do filme</a:t>
            </a:r>
            <a:endParaRPr lang="pt-PT" dirty="0">
              <a:solidFill>
                <a:srgbClr val="00B0F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Este filme foi criado com a intenção de mostrar às pessoas a hipocrisia e a discriminação para com alguém com algum problema. Neste caso muito raro, em vez de ajudarem passavam a vida a tentar se livrar dela.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A ideia deste filme é mostrar que tudo no mundo tem uma solução e, por isso, em vez de desistir devemos procurar alguém que nos compreenda e ajude.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9BE1-EF57-4382-8E56-96E2095FC4A1}" type="datetime1">
              <a:rPr lang="pt-PT" smtClean="0"/>
              <a:t>20/02/2020</a:t>
            </a:fld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1695-9F43-46D7-A4EA-76B0486CC1E1}" type="slidenum">
              <a:rPr lang="pt-PT" smtClean="0"/>
              <a:t>11</a:t>
            </a:fld>
            <a:endParaRPr lang="pt-P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941168"/>
            <a:ext cx="1656184" cy="86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23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/>
          <a:lstStyle/>
          <a:p>
            <a:r>
              <a:rPr lang="pt-PT" dirty="0">
                <a:solidFill>
                  <a:srgbClr val="00B0F0"/>
                </a:solidFill>
              </a:rPr>
              <a:t>Acessível em: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8064896" cy="4525963"/>
          </a:xfrm>
        </p:spPr>
        <p:txBody>
          <a:bodyPr/>
          <a:lstStyle/>
          <a:p>
            <a:pPr marL="36576" indent="0">
              <a:buNone/>
            </a:pPr>
            <a:r>
              <a:rPr lang="pt-PT" dirty="0"/>
              <a:t>Para quem mostrou interesse nesta animação poderá assisti-la neste link:</a:t>
            </a:r>
          </a:p>
          <a:p>
            <a:pPr marL="36576" indent="0">
              <a:buNone/>
            </a:pPr>
            <a:endParaRPr lang="pt-PT" dirty="0"/>
          </a:p>
          <a:p>
            <a:pPr marL="801688" indent="0">
              <a:buNone/>
            </a:pPr>
            <a:r>
              <a:rPr lang="pt-PT" dirty="0"/>
              <a:t>-</a:t>
            </a:r>
            <a:r>
              <a:rPr lang="pt-PT" sz="2000" dirty="0">
                <a:hlinkClick r:id="rId2"/>
              </a:rPr>
              <a:t>https://vimeo.com/14149651</a:t>
            </a:r>
            <a:r>
              <a:rPr lang="pt-PT" sz="2000" dirty="0"/>
              <a:t> 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576" indent="0">
              <a:buNone/>
            </a:pPr>
            <a:endParaRPr lang="pt-PT" dirty="0"/>
          </a:p>
          <a:p>
            <a:pPr marL="36576" indent="0">
              <a:buNone/>
            </a:pPr>
            <a:endParaRPr lang="pt-PT" dirty="0"/>
          </a:p>
          <a:p>
            <a:pPr marL="36576" indent="0">
              <a:buNone/>
            </a:pPr>
            <a:endParaRPr lang="pt-PT" dirty="0"/>
          </a:p>
          <a:p>
            <a:pPr marL="36576" indent="0">
              <a:buNone/>
            </a:pPr>
            <a:endParaRPr lang="pt-PT" dirty="0"/>
          </a:p>
          <a:p>
            <a:pPr marL="36576" indent="0">
              <a:buNone/>
            </a:pPr>
            <a:endParaRPr lang="pt-PT" dirty="0"/>
          </a:p>
          <a:p>
            <a:pPr marL="36576" indent="0">
              <a:buNone/>
            </a:pPr>
            <a:endParaRPr lang="pt-PT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9BE1-EF57-4382-8E56-96E2095FC4A1}" type="datetime1">
              <a:rPr lang="pt-PT" smtClean="0"/>
              <a:t>20/02/2020</a:t>
            </a:fld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1695-9F43-46D7-A4EA-76B0486CC1E1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157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19256" cy="1295090"/>
          </a:xfrm>
        </p:spPr>
        <p:txBody>
          <a:bodyPr>
            <a:noAutofit/>
          </a:bodyPr>
          <a:lstStyle/>
          <a:p>
            <a:pPr algn="ctr"/>
            <a:r>
              <a:rPr lang="pt-PT" sz="4800" dirty="0">
                <a:solidFill>
                  <a:srgbClr val="D9A40D"/>
                </a:solidFill>
              </a:rPr>
              <a:t>Obrigado pelo seu interesse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t-PT" dirty="0"/>
              <a:t> 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8219256" cy="3370312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pt-PT" sz="16600" dirty="0">
                <a:sym typeface="Wingdings" panose="05000000000000000000" pitchFamily="2" charset="2"/>
              </a:rPr>
              <a:t></a:t>
            </a:r>
            <a:endParaRPr lang="pt-PT" sz="16600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19CA-E835-45E1-BC31-5EDBB80DD039}" type="datetime1">
              <a:rPr lang="pt-PT" smtClean="0"/>
              <a:t>20/02/2020</a:t>
            </a:fld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1695-9F43-46D7-A4EA-76B0486CC1E1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3478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/>
          <a:lstStyle/>
          <a:p>
            <a:r>
              <a:rPr lang="pt-PT" dirty="0">
                <a:solidFill>
                  <a:srgbClr val="00B0F0"/>
                </a:solidFill>
              </a:rPr>
              <a:t>                  ÍNDICE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3568" y="1600200"/>
            <a:ext cx="7704856" cy="4525963"/>
          </a:xfrm>
        </p:spPr>
        <p:txBody>
          <a:bodyPr/>
          <a:lstStyle/>
          <a:p>
            <a:pPr marL="36576" indent="0">
              <a:buNone/>
            </a:pPr>
            <a:r>
              <a:rPr lang="pt-PT" dirty="0"/>
              <a:t>1- </a:t>
            </a:r>
            <a:r>
              <a:rPr lang="pt-PT" sz="2800" dirty="0"/>
              <a:t>Escala de planos </a:t>
            </a:r>
            <a:r>
              <a:rPr lang="pt-PT" sz="1200" dirty="0">
                <a:hlinkClick r:id="rId2" action="ppaction://hlinksldjump"/>
              </a:rPr>
              <a:t>–</a:t>
            </a:r>
            <a:r>
              <a:rPr lang="pt-PT" sz="1200" dirty="0"/>
              <a:t> </a:t>
            </a:r>
            <a:r>
              <a:rPr lang="pt-PT" sz="2000" dirty="0"/>
              <a:t>pág. 3-10 </a:t>
            </a:r>
            <a:r>
              <a:rPr lang="pt-PT" sz="2000" dirty="0">
                <a:hlinkClick r:id="rId2" action="ppaction://hlinksldjump"/>
              </a:rPr>
              <a:t>Escala de planos</a:t>
            </a:r>
            <a:r>
              <a:rPr lang="pt-PT" sz="4400" dirty="0"/>
              <a:t> </a:t>
            </a:r>
            <a:r>
              <a:rPr lang="pt-PT" sz="2800" dirty="0"/>
              <a:t>  </a:t>
            </a:r>
          </a:p>
          <a:p>
            <a:pPr marL="36576" indent="0">
              <a:buNone/>
            </a:pPr>
            <a:r>
              <a:rPr lang="pt-PT" sz="2800" dirty="0"/>
              <a:t>    </a:t>
            </a:r>
            <a:endParaRPr lang="pt-PT" dirty="0"/>
          </a:p>
          <a:p>
            <a:pPr marL="36576" indent="0">
              <a:buNone/>
            </a:pPr>
            <a:r>
              <a:rPr lang="pt-PT" dirty="0"/>
              <a:t>2- </a:t>
            </a:r>
            <a:r>
              <a:rPr lang="pt-PT" sz="2800" dirty="0"/>
              <a:t>Ideias principais do filme</a:t>
            </a:r>
            <a:r>
              <a:rPr lang="pt-PT" dirty="0"/>
              <a:t>- </a:t>
            </a:r>
            <a:r>
              <a:rPr lang="pt-PT" sz="2000" dirty="0"/>
              <a:t>pág.11 </a:t>
            </a:r>
            <a:r>
              <a:rPr lang="pt-PT" sz="1300" dirty="0">
                <a:hlinkClick r:id="rId3" action="ppaction://hlinksldjump"/>
              </a:rPr>
              <a:t>ideias principais do filme</a:t>
            </a:r>
            <a:endParaRPr lang="pt-PT" sz="1300" dirty="0"/>
          </a:p>
          <a:p>
            <a:pPr marL="36576" indent="0">
              <a:buNone/>
            </a:pPr>
            <a:endParaRPr lang="pt-PT" sz="2800" dirty="0"/>
          </a:p>
          <a:p>
            <a:pPr marL="36576" indent="0">
              <a:buNone/>
            </a:pPr>
            <a:r>
              <a:rPr lang="pt-PT" dirty="0"/>
              <a:t>3- </a:t>
            </a:r>
            <a:r>
              <a:rPr lang="pt-PT" sz="2800" dirty="0"/>
              <a:t>Fontes utilizadas- </a:t>
            </a:r>
            <a:r>
              <a:rPr lang="pt-PT" sz="2000" dirty="0"/>
              <a:t>pág.12  </a:t>
            </a:r>
            <a:r>
              <a:rPr lang="pt-PT" sz="2000" dirty="0">
                <a:hlinkClick r:id="rId4" action="ppaction://hlinksldjump"/>
              </a:rPr>
              <a:t>Acessível em</a:t>
            </a:r>
            <a:endParaRPr lang="pt-PT" sz="200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A7B1-C9BE-45E5-8C18-2BB2D24E35FE}" type="datetime1">
              <a:rPr lang="pt-PT" smtClean="0"/>
              <a:t>20/02/2020</a:t>
            </a:fld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1695-9F43-46D7-A4EA-76B0486CC1E1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439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Escala de planos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/>
              <a:t>Plano geral:</a:t>
            </a:r>
          </a:p>
          <a:p>
            <a:pPr marL="36576" indent="0">
              <a:buNone/>
            </a:pPr>
            <a:endParaRPr lang="pt-PT" dirty="0"/>
          </a:p>
          <a:p>
            <a:pPr marL="36576" indent="0">
              <a:buNone/>
            </a:pPr>
            <a:r>
              <a:rPr lang="pt-PT" dirty="0"/>
              <a:t>Este plano tem a função de descrever, informar e/ou criar uma emoção estética.</a:t>
            </a:r>
          </a:p>
          <a:p>
            <a:endParaRPr lang="pt-PT" dirty="0"/>
          </a:p>
          <a:p>
            <a:pPr marL="36576" indent="0">
              <a:buNone/>
            </a:pPr>
            <a:r>
              <a:rPr lang="pt-PT" dirty="0"/>
              <a:t>-Nesta cena, o plano é usado para demonstrar o predomínio do cenário e mostrar a figura ou personagem numa escala pequena,</a:t>
            </a:r>
          </a:p>
          <a:p>
            <a:pPr marL="36576" indent="0">
              <a:buNone/>
            </a:pPr>
            <a:endParaRPr lang="pt-PT" dirty="0"/>
          </a:p>
        </p:txBody>
      </p:sp>
      <p:pic>
        <p:nvPicPr>
          <p:cNvPr id="9" name="Marcador de Posição de Conteúdo 8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780928"/>
            <a:ext cx="3657600" cy="2926080"/>
          </a:xfrm>
          <a:prstGeom prst="rect">
            <a:avLst/>
          </a:prstGeom>
        </p:spPr>
      </p:pic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F059-41CC-488A-B230-DB5E6100363B}" type="datetime1">
              <a:rPr lang="pt-PT" smtClean="0"/>
              <a:t>20/02/2020</a:t>
            </a:fld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1695-9F43-46D7-A4EA-76B0486CC1E1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66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Escala de planos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3657600" cy="4525963"/>
          </a:xfrm>
        </p:spPr>
        <p:txBody>
          <a:bodyPr>
            <a:normAutofit fontScale="92500" lnSpcReduction="20000"/>
          </a:bodyPr>
          <a:lstStyle/>
          <a:p>
            <a:r>
              <a:rPr lang="pt-PT" dirty="0"/>
              <a:t>Plano conjunto:</a:t>
            </a:r>
          </a:p>
          <a:p>
            <a:pPr marL="36576" indent="0">
              <a:buNone/>
            </a:pPr>
            <a:endParaRPr lang="pt-PT" dirty="0"/>
          </a:p>
          <a:p>
            <a:pPr marL="36576" indent="0">
              <a:buNone/>
            </a:pPr>
            <a:r>
              <a:rPr lang="pt-PT" dirty="0"/>
              <a:t>Este plano tem a simples função de situar a cena.</a:t>
            </a:r>
          </a:p>
          <a:p>
            <a:pPr marL="36576" indent="0">
              <a:buNone/>
            </a:pPr>
            <a:endParaRPr lang="pt-PT" dirty="0"/>
          </a:p>
          <a:p>
            <a:pPr marL="36576" indent="0">
              <a:buNone/>
            </a:pPr>
            <a:r>
              <a:rPr lang="pt-PT" dirty="0"/>
              <a:t> </a:t>
            </a:r>
          </a:p>
          <a:p>
            <a:pPr marL="36576" indent="0">
              <a:buNone/>
            </a:pPr>
            <a:r>
              <a:rPr lang="pt-PT" dirty="0"/>
              <a:t>-Nesta cena, o plano é usado para demonstrar a paisagem e o personagem de uma forma um pouco mais aproximada.</a:t>
            </a:r>
          </a:p>
          <a:p>
            <a:pPr marL="36576" indent="0">
              <a:buNone/>
            </a:pPr>
            <a:r>
              <a:rPr lang="pt-PT" dirty="0"/>
              <a:t> </a:t>
            </a:r>
          </a:p>
        </p:txBody>
      </p:sp>
      <p:pic>
        <p:nvPicPr>
          <p:cNvPr id="7" name="Marcador de Posição de Conteúdo 6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780928"/>
            <a:ext cx="3657600" cy="2808312"/>
          </a:xfrm>
          <a:prstGeom prst="rect">
            <a:avLst/>
          </a:prstGeom>
        </p:spPr>
      </p:pic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A933-C1A2-4C03-9A87-A946F9A712F5}" type="datetime1">
              <a:rPr lang="pt-PT" smtClean="0"/>
              <a:t>20/02/2020</a:t>
            </a:fld>
            <a:endParaRPr lang="pt-PT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1695-9F43-46D7-A4EA-76B0486CC1E1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273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Escala de planos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pt-PT" dirty="0"/>
              <a:t>Plano médio:</a:t>
            </a:r>
          </a:p>
          <a:p>
            <a:pPr marL="36576" indent="0">
              <a:buNone/>
            </a:pPr>
            <a:endParaRPr lang="pt-PT" dirty="0"/>
          </a:p>
          <a:p>
            <a:pPr marL="36576" indent="0">
              <a:buNone/>
            </a:pPr>
            <a:r>
              <a:rPr lang="pt-PT" dirty="0"/>
              <a:t>Este plano é usado para atestar e distinguir o que rodeia o personagem e atribuir mais importância.  </a:t>
            </a:r>
          </a:p>
          <a:p>
            <a:pPr marL="36576" indent="0">
              <a:buNone/>
            </a:pPr>
            <a:endParaRPr lang="pt-PT" dirty="0"/>
          </a:p>
          <a:p>
            <a:pPr marL="36576" indent="0">
              <a:buNone/>
            </a:pPr>
            <a:r>
              <a:rPr lang="pt-PT" dirty="0"/>
              <a:t>-Nesta cena o plano é usado para demonstrar a figura da cabeça aos pés.</a:t>
            </a:r>
          </a:p>
        </p:txBody>
      </p:sp>
      <p:pic>
        <p:nvPicPr>
          <p:cNvPr id="7" name="Marcador de Posição de Conteúdo 6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852936"/>
            <a:ext cx="3352800" cy="2808312"/>
          </a:xfrm>
          <a:prstGeom prst="rect">
            <a:avLst/>
          </a:prstGeom>
        </p:spPr>
      </p:pic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ECEC-F5C8-435C-841B-C8926207B569}" type="datetime1">
              <a:rPr lang="pt-PT" smtClean="0"/>
              <a:t>20/02/2020</a:t>
            </a:fld>
            <a:endParaRPr lang="pt-PT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1695-9F43-46D7-A4EA-76B0486CC1E1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353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rgbClr val="00B0F0"/>
                </a:solidFill>
              </a:rPr>
              <a:t>Escala de planos 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/>
              <a:t>Plano americano:</a:t>
            </a:r>
          </a:p>
          <a:p>
            <a:pPr marL="36576" indent="0">
              <a:buNone/>
            </a:pPr>
            <a:endParaRPr lang="pt-PT" dirty="0"/>
          </a:p>
          <a:p>
            <a:pPr marL="36576" indent="0">
              <a:buNone/>
            </a:pPr>
            <a:r>
              <a:rPr lang="pt-PT" dirty="0"/>
              <a:t>Este plano tem a função de apresentar a figura dos joelhos ou das cochas para cima assim chamando a atenção.</a:t>
            </a:r>
          </a:p>
          <a:p>
            <a:pPr marL="36576" indent="0">
              <a:buNone/>
            </a:pPr>
            <a:endParaRPr lang="pt-PT" dirty="0"/>
          </a:p>
          <a:p>
            <a:pPr marL="36576" indent="0">
              <a:buNone/>
            </a:pPr>
            <a:r>
              <a:rPr lang="pt-PT" dirty="0"/>
              <a:t>-Nesta cena o plano é utilizado para mostrar o personagem mais detalhado e atribuir importância às suas ações.</a:t>
            </a:r>
          </a:p>
          <a:p>
            <a:pPr marL="36576" indent="0">
              <a:buNone/>
            </a:pPr>
            <a:endParaRPr lang="pt-PT" dirty="0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88D5-B90A-4444-BB58-EBF840096124}" type="datetime1">
              <a:rPr lang="pt-PT" smtClean="0"/>
              <a:t>20/02/2020</a:t>
            </a:fld>
            <a:endParaRPr lang="pt-PT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1695-9F43-46D7-A4EA-76B0486CC1E1}" type="slidenum">
              <a:rPr lang="pt-PT" smtClean="0"/>
              <a:t>6</a:t>
            </a:fld>
            <a:endParaRPr lang="pt-PT"/>
          </a:p>
        </p:txBody>
      </p:sp>
      <p:pic>
        <p:nvPicPr>
          <p:cNvPr id="7" name="Marcador de Posição de Conteúdo 6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1106" y="2852936"/>
            <a:ext cx="335369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9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rgbClr val="00B0F0"/>
                </a:solidFill>
              </a:rPr>
              <a:t>Escala de planos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/>
              <a:t>Plano aproximado:</a:t>
            </a:r>
          </a:p>
          <a:p>
            <a:pPr marL="36576" indent="0">
              <a:buNone/>
            </a:pPr>
            <a:endParaRPr lang="pt-PT" dirty="0"/>
          </a:p>
          <a:p>
            <a:pPr marL="36576" indent="0">
              <a:buNone/>
            </a:pPr>
            <a:r>
              <a:rPr lang="pt-PT" dirty="0"/>
              <a:t>Este plano tem praticamente a mesma função do anterior mas a figura aparece da cintura ou peito para cima.</a:t>
            </a:r>
          </a:p>
          <a:p>
            <a:pPr marL="36576" indent="0">
              <a:buNone/>
            </a:pPr>
            <a:endParaRPr lang="pt-PT" dirty="0"/>
          </a:p>
          <a:p>
            <a:pPr marL="36576" indent="0">
              <a:buNone/>
            </a:pPr>
            <a:r>
              <a:rPr lang="pt-PT" dirty="0"/>
              <a:t>-Nesta cena este plano apresenta uma compreensão mais íntima da situação moral/psicológica do personagem.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9BE1-EF57-4382-8E56-96E2095FC4A1}" type="datetime1">
              <a:rPr lang="pt-PT" smtClean="0"/>
              <a:t>20/02/2020</a:t>
            </a:fld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1695-9F43-46D7-A4EA-76B0486CC1E1}" type="slidenum">
              <a:rPr lang="pt-PT" smtClean="0"/>
              <a:t>7</a:t>
            </a:fld>
            <a:endParaRPr lang="pt-PT"/>
          </a:p>
        </p:txBody>
      </p:sp>
      <p:pic>
        <p:nvPicPr>
          <p:cNvPr id="7" name="Marcador de Posição de Conteúdo 6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996952"/>
            <a:ext cx="320639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5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rgbClr val="00B0F0"/>
                </a:solidFill>
              </a:rPr>
              <a:t>Escala de planos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/>
              <a:t>Grande plano:</a:t>
            </a:r>
          </a:p>
          <a:p>
            <a:pPr marL="36576" indent="0">
              <a:buNone/>
            </a:pPr>
            <a:endParaRPr lang="pt-PT" dirty="0"/>
          </a:p>
          <a:p>
            <a:pPr marL="36576" indent="0">
              <a:buNone/>
            </a:pPr>
            <a:r>
              <a:rPr lang="pt-PT" dirty="0"/>
              <a:t>Este plano tem a função de dramatizar/comover o espetador e apresentar a figura dos ombros para cima.</a:t>
            </a:r>
          </a:p>
          <a:p>
            <a:pPr marL="36576" indent="0">
              <a:buNone/>
            </a:pPr>
            <a:endParaRPr lang="pt-PT" dirty="0"/>
          </a:p>
          <a:p>
            <a:pPr marL="36576" indent="0">
              <a:buNone/>
            </a:pPr>
            <a:r>
              <a:rPr lang="pt-PT" dirty="0"/>
              <a:t>-Neste cena o plano é utilizado para exprimir os sentimentos do personagem.</a:t>
            </a:r>
          </a:p>
          <a:p>
            <a:pPr marL="36576" indent="0">
              <a:buNone/>
            </a:pPr>
            <a:endParaRPr lang="pt-PT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9BE1-EF57-4382-8E56-96E2095FC4A1}" type="datetime1">
              <a:rPr lang="pt-PT" smtClean="0"/>
              <a:t>20/02/2020</a:t>
            </a:fld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1695-9F43-46D7-A4EA-76B0486CC1E1}" type="slidenum">
              <a:rPr lang="pt-PT" smtClean="0"/>
              <a:t>8</a:t>
            </a:fld>
            <a:endParaRPr lang="pt-PT"/>
          </a:p>
        </p:txBody>
      </p:sp>
      <p:pic>
        <p:nvPicPr>
          <p:cNvPr id="7" name="Marcador de Posição de Conteúdo 6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852936"/>
            <a:ext cx="341605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9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rgbClr val="00B0F0"/>
                </a:solidFill>
              </a:rPr>
              <a:t>Escala de planos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3657600" cy="4525963"/>
          </a:xfrm>
        </p:spPr>
        <p:txBody>
          <a:bodyPr>
            <a:normAutofit fontScale="92500" lnSpcReduction="20000"/>
          </a:bodyPr>
          <a:lstStyle/>
          <a:p>
            <a:r>
              <a:rPr lang="pt-PT" dirty="0"/>
              <a:t>Plano muito grande:</a:t>
            </a:r>
          </a:p>
          <a:p>
            <a:pPr marL="36576" indent="0">
              <a:buNone/>
            </a:pPr>
            <a:endParaRPr lang="pt-PT" dirty="0"/>
          </a:p>
          <a:p>
            <a:pPr marL="36576" indent="0">
              <a:buNone/>
            </a:pPr>
            <a:r>
              <a:rPr lang="pt-PT" dirty="0"/>
              <a:t>Este plano tem a mesma função do anterior mas este apresenta o personagem com o rosto ocupando o ecrã.</a:t>
            </a:r>
          </a:p>
          <a:p>
            <a:pPr marL="36576" indent="0">
              <a:buNone/>
            </a:pPr>
            <a:endParaRPr lang="pt-PT" dirty="0"/>
          </a:p>
          <a:p>
            <a:pPr marL="36576" indent="0">
              <a:buNone/>
            </a:pPr>
            <a:r>
              <a:rPr lang="pt-PT" dirty="0"/>
              <a:t>-Nesta cena o plano é utilizado para exprimir ainda mais as caraterísticas humanas do personagem e criar um sentimento de afeto.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9BE1-EF57-4382-8E56-96E2095FC4A1}" type="datetime1">
              <a:rPr lang="pt-PT" smtClean="0"/>
              <a:t>20/02/2020</a:t>
            </a:fld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1695-9F43-46D7-A4EA-76B0486CC1E1}" type="slidenum">
              <a:rPr lang="pt-PT" smtClean="0"/>
              <a:t>9</a:t>
            </a:fld>
            <a:endParaRPr lang="pt-PT"/>
          </a:p>
        </p:txBody>
      </p:sp>
      <p:pic>
        <p:nvPicPr>
          <p:cNvPr id="7" name="Marcador de Posição de Conteúdo 6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780928"/>
            <a:ext cx="3280792" cy="280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0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écnica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283</TotalTime>
  <Words>542</Words>
  <Application>Microsoft Office PowerPoint</Application>
  <PresentationFormat>Apresentação no Ecrã (4:3)</PresentationFormat>
  <Paragraphs>97</Paragraphs>
  <Slides>13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Book</vt:lpstr>
      <vt:lpstr>Verdana</vt:lpstr>
      <vt:lpstr>Wingdings 2</vt:lpstr>
      <vt:lpstr>Técnica</vt:lpstr>
      <vt:lpstr>o cinema na escola   análise artística do filme   “história triste com um final feliz” de regina pessoa </vt:lpstr>
      <vt:lpstr>                  ÍNDICE </vt:lpstr>
      <vt:lpstr>Escala de planos</vt:lpstr>
      <vt:lpstr>Escala de planos</vt:lpstr>
      <vt:lpstr>Escala de planos</vt:lpstr>
      <vt:lpstr>Escala de planos </vt:lpstr>
      <vt:lpstr>Escala de planos</vt:lpstr>
      <vt:lpstr>Escala de planos</vt:lpstr>
      <vt:lpstr>Escala de planos</vt:lpstr>
      <vt:lpstr>Escala de planos</vt:lpstr>
      <vt:lpstr>Ideias principais do filme</vt:lpstr>
      <vt:lpstr>Acessível em:</vt:lpstr>
      <vt:lpstr>Obrigado pelo seu interesse</vt:lpstr>
    </vt:vector>
  </TitlesOfParts>
  <Company>M. E. - GEPE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</dc:creator>
  <cp:lastModifiedBy>Teresa Alves</cp:lastModifiedBy>
  <cp:revision>23</cp:revision>
  <dcterms:created xsi:type="dcterms:W3CDTF">2019-11-27T15:58:41Z</dcterms:created>
  <dcterms:modified xsi:type="dcterms:W3CDTF">2020-02-20T19:31:13Z</dcterms:modified>
</cp:coreProperties>
</file>